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79" r:id="rId2"/>
    <p:sldId id="918" r:id="rId3"/>
    <p:sldId id="919" r:id="rId4"/>
    <p:sldId id="413" r:id="rId5"/>
    <p:sldId id="921" r:id="rId6"/>
    <p:sldId id="920" r:id="rId7"/>
    <p:sldId id="922" r:id="rId8"/>
    <p:sldId id="909" r:id="rId9"/>
    <p:sldId id="923" r:id="rId10"/>
    <p:sldId id="924" r:id="rId11"/>
    <p:sldId id="925" r:id="rId12"/>
    <p:sldId id="926" r:id="rId13"/>
    <p:sldId id="927" r:id="rId14"/>
    <p:sldId id="928" r:id="rId15"/>
    <p:sldId id="929" r:id="rId16"/>
    <p:sldId id="931" r:id="rId17"/>
  </p:sldIdLst>
  <p:sldSz cx="12192000" cy="6858000"/>
  <p:notesSz cx="6888163" cy="100203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1572">
          <p15:clr>
            <a:srgbClr val="A4A3A4"/>
          </p15:clr>
        </p15:guide>
        <p15:guide id="3" pos="6063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CC00"/>
    <a:srgbClr val="127FB8"/>
    <a:srgbClr val="3366FF"/>
    <a:srgbClr val="FF99CC"/>
    <a:srgbClr val="3CB1EC"/>
    <a:srgbClr val="DEDEDE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93593" autoAdjust="0"/>
  </p:normalViewPr>
  <p:slideViewPr>
    <p:cSldViewPr snapToGrid="0" showGuides="1">
      <p:cViewPr varScale="1">
        <p:scale>
          <a:sx n="60" d="100"/>
          <a:sy n="60" d="100"/>
        </p:scale>
        <p:origin x="776" y="56"/>
      </p:cViewPr>
      <p:guideLst>
        <p:guide orient="horz" pos="2205"/>
        <p:guide pos="1572"/>
        <p:guide pos="606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D597475B-E5C3-4BB6-9921-DC9B88C4F5C9}" type="datetimeFigureOut">
              <a:rPr lang="zh-CN" altLang="en-US" smtClean="0"/>
              <a:t>2025-11-05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9FF98F60-3D16-45BB-959F-99DD0BF9E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19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193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BEB5B-898C-DE46-C85E-D57344C01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9FCA16-9681-EE7E-082F-54226CEFB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A844F0-BB4D-9757-9052-609BEF025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1B9E2B-DE1B-FE73-C966-759FE29F52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851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B81E6-8CAA-E1A6-A488-941DD13AC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E3BED8A-0C0C-3FD7-5F52-FFB41E2A7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ACE1E8-A21C-5DD8-9413-554DB4401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3CFB08-AB4C-1AC4-EFEB-BEF38C6D2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0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A33C7-1A8A-1448-7FAD-5AD5F6E8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9CF974-4ECE-73DC-5D91-680E6DB5E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27EAB9-26C3-E6DE-F75C-5930F2373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6DF996-E5F8-1542-5216-EEFEE4FC7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023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D9EB4-E01A-6865-E17F-C64E59BD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37A90C-C424-8F50-C31C-D9A9859E4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894DFE-111D-989E-1EC1-1C1427274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EB6CED-8FD4-F485-3A2D-00A017412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039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0ADC6-B5D6-9DDA-CA4D-801C634E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7D613C-07D9-6BF1-DF8B-3FDF8EEB2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5345F0-76BE-54D9-35FD-1BD7453C5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92F795-7FF0-535C-7532-3E43965F6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99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E32BE-52CE-AE95-030C-1EB8254DD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68E637-B480-CD44-9CB2-C025B31CF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2780E4-DE70-F0E6-1B40-C116B5BE9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EE555E-7ED5-B8A7-C33A-5541FD370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63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27C9A-FE0E-72BE-6405-D3D9BAE82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3D95B8-199B-3B46-2762-4B52E6ED7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A44A58-3B31-2850-5115-10B7902B3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70F0E9-C068-DD26-EEB6-AF2E8EC859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24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3E41F-4B15-594F-B5AF-7D883CE43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B55709-2BEC-1788-F373-50E1DAC20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02602E-D891-728B-DD7D-ADB6D5624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C600C-DB87-D37B-ACA4-AC81D4116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69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60911-7350-6690-D2AE-4CB4191B1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672CE1-3802-729C-156A-A092D3EE4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656284-42BE-F30E-82CC-B24EB57EC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26C5E4-1B15-8DFD-F4E5-F0AC7D0C4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557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3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F94C4-98DD-6F40-909B-100CC249D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2B453C-4721-9A34-42DF-81D31CE01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33D6B9-51BB-1932-58DE-8658CCAD7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751F18-666F-269B-21A8-2C89938DF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E360B-B556-50EB-E38E-BD873C05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CB39AC-8B39-F209-89CD-9C0FD57D1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FEDFC4-55A6-8019-5F4E-2C05347DB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E9369F-5516-4D9E-AD57-F9F3CC8288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05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227FD-FCC8-4D04-A1A1-56BE469CF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3A5AAC-15D5-155C-F99B-23E6BCE36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748980-BD65-21FA-6DD6-F900716B5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83EDDC-88A8-B86E-C7E6-EE52F5DAA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2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B242E-02A6-C6A3-1ADF-2589A13E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E31567-4E2A-374B-D1B4-606FE062B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6A60E0-1693-BC5F-DD14-09C35E711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44CFAF-BF3A-33B8-3003-C28CCE944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02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2177B-72B2-4853-14DF-6990EE9AB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3AA69F5-5120-5D9D-8C7B-178D3787C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1D5B99-82B0-58B2-64E6-B75FA50CF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BA29F2-56C7-5FF2-CF97-4DFCB2A2C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98F60-3D16-45BB-959F-99DD0BF9EA9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717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母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0"/>
            <a:ext cx="2815730" cy="1292870"/>
            <a:chOff x="-328564" y="4677697"/>
            <a:chExt cx="7440012" cy="2563904"/>
          </a:xfrm>
        </p:grpSpPr>
        <p:sp>
          <p:nvSpPr>
            <p:cNvPr id="3" name="平行四边形 2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0" y="646435"/>
            <a:ext cx="2540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6000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85BA72E-561E-8D2C-837E-46BCA0F445FF}"/>
              </a:ext>
            </a:extLst>
          </p:cNvPr>
          <p:cNvSpPr/>
          <p:nvPr userDrawn="1"/>
        </p:nvSpPr>
        <p:spPr>
          <a:xfrm>
            <a:off x="0" y="0"/>
            <a:ext cx="3400746" cy="2404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BF3BD4-05B7-DDE2-7152-DA110D963D28}"/>
              </a:ext>
            </a:extLst>
          </p:cNvPr>
          <p:cNvSpPr/>
          <p:nvPr userDrawn="1"/>
        </p:nvSpPr>
        <p:spPr>
          <a:xfrm>
            <a:off x="9721389" y="6323428"/>
            <a:ext cx="2356586" cy="45716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07DDA0-F1D6-0990-728C-70D9C3986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65" y="6298234"/>
            <a:ext cx="3319581" cy="5486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827064" y="20948"/>
            <a:ext cx="1008000" cy="1008000"/>
            <a:chOff x="10879818" y="68025"/>
            <a:chExt cx="1080000" cy="108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0648" y="47173"/>
            <a:ext cx="2849075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流行病学（第</a:t>
            </a:r>
            <a:r>
              <a:rPr lang="en-US" altLang="zh-CN" dirty="0"/>
              <a:t>9</a:t>
            </a:r>
            <a:r>
              <a:rPr lang="zh-CN" altLang="en-US" dirty="0"/>
              <a:t>版）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81292" y="1257351"/>
            <a:ext cx="3221501" cy="434329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827064" y="20948"/>
            <a:ext cx="1008000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0648" y="47173"/>
            <a:ext cx="2849075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流行病学（第</a:t>
            </a:r>
            <a:r>
              <a:rPr lang="en-US" altLang="zh-CN" dirty="0"/>
              <a:t>9</a:t>
            </a:r>
            <a:r>
              <a:rPr lang="zh-CN" altLang="en-US" dirty="0"/>
              <a:t>版）</a:t>
            </a: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81292" y="5748825"/>
            <a:ext cx="3253772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793569" y="2015331"/>
            <a:ext cx="2097087" cy="28273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061616" y="2015331"/>
            <a:ext cx="2097087" cy="28273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329662" y="2015331"/>
            <a:ext cx="2097087" cy="282733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827064" y="20948"/>
            <a:ext cx="1008000" cy="1008000"/>
            <a:chOff x="10879818" y="68025"/>
            <a:chExt cx="1080000" cy="1080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10648" y="47173"/>
            <a:ext cx="2849075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流行病学（第</a:t>
            </a:r>
            <a:r>
              <a:rPr lang="en-US" altLang="zh-CN" dirty="0"/>
              <a:t>9</a:t>
            </a:r>
            <a:r>
              <a:rPr lang="zh-CN" altLang="en-US" dirty="0"/>
              <a:t>版）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1793569" y="5023692"/>
            <a:ext cx="2090983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67720" y="5035780"/>
            <a:ext cx="2090983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</a:p>
        </p:txBody>
      </p:sp>
      <p:sp>
        <p:nvSpPr>
          <p:cNvPr id="18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329662" y="5035780"/>
            <a:ext cx="2090983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98767" y="5931526"/>
            <a:ext cx="8816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4345954" y="5594301"/>
            <a:ext cx="3500093" cy="674450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 flipH="1">
            <a:off x="0" y="0"/>
            <a:ext cx="2686637" cy="2983173"/>
            <a:chOff x="9505362" y="0"/>
            <a:chExt cx="2686637" cy="2983173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 userDrawn="1"/>
        </p:nvGrpSpPr>
        <p:grpSpPr>
          <a:xfrm flipV="1">
            <a:off x="9505363" y="3874827"/>
            <a:ext cx="2686637" cy="2983173"/>
            <a:chOff x="9505362" y="0"/>
            <a:chExt cx="2686637" cy="2983173"/>
          </a:xfrm>
        </p:grpSpPr>
        <p:sp>
          <p:nvSpPr>
            <p:cNvPr id="10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7" name="直接连接符 186"/>
          <p:cNvCxnSpPr/>
          <p:nvPr userDrawn="1"/>
        </p:nvCxnSpPr>
        <p:spPr>
          <a:xfrm>
            <a:off x="4028445" y="2215812"/>
            <a:ext cx="1026531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流程图: 准备 187"/>
          <p:cNvSpPr/>
          <p:nvPr userDrawn="1"/>
        </p:nvSpPr>
        <p:spPr>
          <a:xfrm>
            <a:off x="5046509" y="1906868"/>
            <a:ext cx="2124758" cy="622245"/>
          </a:xfrm>
          <a:prstGeom prst="flowChartPreparation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9" name="直接连接符 188"/>
          <p:cNvCxnSpPr/>
          <p:nvPr userDrawn="1"/>
        </p:nvCxnSpPr>
        <p:spPr>
          <a:xfrm>
            <a:off x="7171267" y="2215812"/>
            <a:ext cx="1026531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497854" y="596738"/>
            <a:ext cx="3407396" cy="656588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>
            <a:off x="6553126" y="0"/>
            <a:ext cx="5638874" cy="5828744"/>
            <a:chOff x="9505362" y="0"/>
            <a:chExt cx="2686637" cy="2777100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心形 97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9" name="矩形 98"/>
          <p:cNvSpPr/>
          <p:nvPr userDrawn="1"/>
        </p:nvSpPr>
        <p:spPr>
          <a:xfrm>
            <a:off x="706669" y="3293447"/>
            <a:ext cx="5169294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127F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母版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2777101" y="6137084"/>
            <a:ext cx="1265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148638" y="6137084"/>
            <a:ext cx="3743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9505362" y="0"/>
            <a:ext cx="2686637" cy="2983173"/>
            <a:chOff x="9505362" y="0"/>
            <a:chExt cx="2686637" cy="2983173"/>
          </a:xfrm>
        </p:grpSpPr>
        <p:sp>
          <p:nvSpPr>
            <p:cNvPr id="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 flipH="1" flipV="1">
            <a:off x="0" y="3874827"/>
            <a:ext cx="2686637" cy="2983173"/>
            <a:chOff x="9505362" y="0"/>
            <a:chExt cx="2686637" cy="2983173"/>
          </a:xfrm>
        </p:grpSpPr>
        <p:sp>
          <p:nvSpPr>
            <p:cNvPr id="96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87" name="图片 186" descr="图片包含 QR 代码&#10;&#10;描述已自动生成">
            <a:extLst>
              <a:ext uri="{FF2B5EF4-FFF2-40B4-BE49-F238E27FC236}">
                <a16:creationId xmlns:a16="http://schemas.microsoft.com/office/drawing/2014/main" id="{AA20FBDE-AE3A-E9FC-6B26-37F7DF8696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38" y="5745959"/>
            <a:ext cx="3494150" cy="7204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母版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98767" y="5931526"/>
            <a:ext cx="8816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 flipH="1">
            <a:off x="0" y="0"/>
            <a:ext cx="2686637" cy="2983173"/>
            <a:chOff x="9505362" y="0"/>
            <a:chExt cx="2686637" cy="2983173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 userDrawn="1"/>
        </p:nvGrpSpPr>
        <p:grpSpPr>
          <a:xfrm flipV="1">
            <a:off x="9505363" y="3874827"/>
            <a:ext cx="2686637" cy="2983173"/>
            <a:chOff x="9505362" y="0"/>
            <a:chExt cx="2686637" cy="2983173"/>
          </a:xfrm>
        </p:grpSpPr>
        <p:sp>
          <p:nvSpPr>
            <p:cNvPr id="10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40612AB-1E05-F7EF-E28A-2011E17B9CF9}"/>
              </a:ext>
            </a:extLst>
          </p:cNvPr>
          <p:cNvSpPr/>
          <p:nvPr userDrawn="1"/>
        </p:nvSpPr>
        <p:spPr>
          <a:xfrm>
            <a:off x="3613499" y="5536344"/>
            <a:ext cx="3688422" cy="821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片包含 QR 代码&#10;&#10;描述已自动生成">
            <a:extLst>
              <a:ext uri="{FF2B5EF4-FFF2-40B4-BE49-F238E27FC236}">
                <a16:creationId xmlns:a16="http://schemas.microsoft.com/office/drawing/2014/main" id="{32D38094-15C8-1253-FB37-C52BA34904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01" y="5571304"/>
            <a:ext cx="3494150" cy="7204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母版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078674-DA55-C75C-D951-E7C6AE9392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65" y="6298234"/>
            <a:ext cx="3319581" cy="548645"/>
          </a:xfrm>
          <a:prstGeom prst="rect">
            <a:avLst/>
          </a:prstGeom>
        </p:spPr>
      </p:pic>
      <p:pic>
        <p:nvPicPr>
          <p:cNvPr id="8" name="图片 7" descr="图片包含 大, 房间&#10;&#10;描述已自动生成">
            <a:extLst>
              <a:ext uri="{FF2B5EF4-FFF2-40B4-BE49-F238E27FC236}">
                <a16:creationId xmlns:a16="http://schemas.microsoft.com/office/drawing/2014/main" id="{9C4E67F9-090C-F1EF-43E6-1C8DC70B2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338" y="-71603"/>
            <a:ext cx="1424261" cy="11333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6553126" y="0"/>
            <a:ext cx="5638874" cy="5828744"/>
            <a:chOff x="9505362" y="0"/>
            <a:chExt cx="2686637" cy="2777100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心形 97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9" name="矩形 98"/>
          <p:cNvSpPr/>
          <p:nvPr userDrawn="1"/>
        </p:nvSpPr>
        <p:spPr>
          <a:xfrm>
            <a:off x="706669" y="3293447"/>
            <a:ext cx="5169294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127F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图片包含 QR 代码&#10;&#10;描述已自动生成">
            <a:extLst>
              <a:ext uri="{FF2B5EF4-FFF2-40B4-BE49-F238E27FC236}">
                <a16:creationId xmlns:a16="http://schemas.microsoft.com/office/drawing/2014/main" id="{7D97AE7F-3A5C-3D92-77F7-A3127983F0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63" y="526354"/>
            <a:ext cx="3426622" cy="771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0"/>
            <a:ext cx="2815730" cy="1292870"/>
            <a:chOff x="-328564" y="4677697"/>
            <a:chExt cx="7440012" cy="2563904"/>
          </a:xfrm>
        </p:grpSpPr>
        <p:sp>
          <p:nvSpPr>
            <p:cNvPr id="3" name="平行四边形 2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0" y="646435"/>
            <a:ext cx="2540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6000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45953" y="5799859"/>
            <a:ext cx="3500093" cy="674450"/>
            <a:chOff x="4409879" y="5509895"/>
            <a:chExt cx="3500093" cy="674450"/>
          </a:xfrm>
        </p:grpSpPr>
        <p:sp>
          <p:nvSpPr>
            <p:cNvPr id="3" name="矩形 2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5" name="直接连接符 4"/>
          <p:cNvCxnSpPr/>
          <p:nvPr userDrawn="1"/>
        </p:nvCxnSpPr>
        <p:spPr>
          <a:xfrm>
            <a:off x="2777101" y="6137084"/>
            <a:ext cx="1265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148638" y="6137084"/>
            <a:ext cx="3743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9505362" y="0"/>
            <a:ext cx="2686637" cy="2983173"/>
            <a:chOff x="9505362" y="0"/>
            <a:chExt cx="2686637" cy="2983173"/>
          </a:xfrm>
        </p:grpSpPr>
        <p:sp>
          <p:nvSpPr>
            <p:cNvPr id="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 flipH="1" flipV="1">
            <a:off x="0" y="3874827"/>
            <a:ext cx="2686637" cy="2983173"/>
            <a:chOff x="9505362" y="0"/>
            <a:chExt cx="2686637" cy="2983173"/>
          </a:xfrm>
        </p:grpSpPr>
        <p:sp>
          <p:nvSpPr>
            <p:cNvPr id="96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3" name="流程图: 终止 182"/>
          <p:cNvSpPr/>
          <p:nvPr userDrawn="1"/>
        </p:nvSpPr>
        <p:spPr>
          <a:xfrm>
            <a:off x="5096142" y="1509486"/>
            <a:ext cx="1999715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8902" y="1112044"/>
            <a:ext cx="10194196" cy="4715333"/>
            <a:chOff x="828920" y="1112044"/>
            <a:chExt cx="10194196" cy="4715333"/>
          </a:xfrm>
        </p:grpSpPr>
        <p:sp>
          <p:nvSpPr>
            <p:cNvPr id="6" name="矩形 5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246080" y="686801"/>
            <a:ext cx="3460673" cy="1382795"/>
            <a:chOff x="1387563" y="938385"/>
            <a:chExt cx="3460673" cy="1382795"/>
          </a:xfrm>
        </p:grpSpPr>
        <p:sp>
          <p:nvSpPr>
            <p:cNvPr id="9" name="等腰三角形 8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597" y="1354688"/>
              <a:ext cx="1683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2400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椭圆 15"/>
          <p:cNvSpPr/>
          <p:nvPr userDrawn="1"/>
        </p:nvSpPr>
        <p:spPr>
          <a:xfrm flipH="1">
            <a:off x="9560282" y="5658449"/>
            <a:ext cx="423290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 flipH="1">
            <a:off x="11597022" y="4927518"/>
            <a:ext cx="238303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455241" y="4059606"/>
            <a:ext cx="523999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/>
            <a:endParaRPr lang="zh-CN" altLang="en-US" sz="135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0433609" y="5348782"/>
            <a:ext cx="478595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/>
            <a:endParaRPr lang="zh-CN" altLang="en-US" sz="135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8626307" y="5232401"/>
            <a:ext cx="426048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/>
            <a:endParaRPr lang="zh-CN" altLang="en-US" sz="135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995712" y="5609070"/>
            <a:ext cx="256981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9325139" y="5303525"/>
            <a:ext cx="256981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4942" y="4207682"/>
            <a:ext cx="473166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143078" y="4708774"/>
            <a:ext cx="1470451" cy="1470451"/>
            <a:chOff x="9140512" y="4395599"/>
            <a:chExt cx="1470451" cy="1470451"/>
          </a:xfrm>
        </p:grpSpPr>
        <p:grpSp>
          <p:nvGrpSpPr>
            <p:cNvPr id="25" name="组合 24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38" name="椭圆 37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9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9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36" name="椭圆 35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33" name="加号 32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30" name="泪滴形 29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泪滴形 30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28" name="泪滴形 2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泪滴形 2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0648" y="47173"/>
            <a:ext cx="2849075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流行病学（第</a:t>
            </a:r>
            <a:r>
              <a:rPr lang="en-US" altLang="zh-CN" dirty="0"/>
              <a:t>9</a:t>
            </a:r>
            <a:r>
              <a:rPr lang="zh-CN" altLang="en-US" dirty="0"/>
              <a:t>版）</a:t>
            </a: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81292" y="5748825"/>
            <a:ext cx="3253772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  <p:pic>
        <p:nvPicPr>
          <p:cNvPr id="3" name="图片 2" descr="图片包含 大, 房间&#10;&#10;描述已自动生成">
            <a:extLst>
              <a:ext uri="{FF2B5EF4-FFF2-40B4-BE49-F238E27FC236}">
                <a16:creationId xmlns:a16="http://schemas.microsoft.com/office/drawing/2014/main" id="{75C0B2D9-DD42-9B41-BF40-40400486E4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338" y="-71603"/>
            <a:ext cx="1424261" cy="113331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E693-59B5-40BA-8F31-B80878202BBF}" type="datetimeFigureOut">
              <a:rPr lang="zh-CN" altLang="en-US" smtClean="0"/>
              <a:t>2025-11-05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A2E8-89B6-44E7-B22B-439693C1E7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49" r:id="rId6"/>
    <p:sldLayoutId id="2147483650" r:id="rId7"/>
    <p:sldLayoutId id="2147483651" r:id="rId8"/>
    <p:sldLayoutId id="2147483662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7"/>
          <p:cNvSpPr txBox="1"/>
          <p:nvPr/>
        </p:nvSpPr>
        <p:spPr>
          <a:xfrm>
            <a:off x="3399023" y="4088151"/>
            <a:ext cx="483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spc="12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湖南文理学院医学院 麦国琴</a:t>
            </a:r>
          </a:p>
        </p:txBody>
      </p:sp>
      <p:sp>
        <p:nvSpPr>
          <p:cNvPr id="32" name="矩形 31"/>
          <p:cNvSpPr/>
          <p:nvPr/>
        </p:nvSpPr>
        <p:spPr>
          <a:xfrm>
            <a:off x="5096142" y="1548343"/>
            <a:ext cx="1999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第六章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52149" y="1923451"/>
            <a:ext cx="7538550" cy="1789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第一步：下载数据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第二步：上传数据</a:t>
            </a:r>
            <a:endParaRPr lang="en-US" altLang="zh-CN" sz="2400" b="1" dirty="0">
              <a:solidFill>
                <a:schemeClr val="bg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rgbClr val="2B2F3A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第三步 在服务器运行代码</a:t>
            </a:r>
            <a:endParaRPr lang="en-US" altLang="zh-CN" sz="4800" b="1" dirty="0">
              <a:solidFill>
                <a:srgbClr val="2B2F3A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124" name="Group 2" hidden="1"/>
          <p:cNvGrpSpPr/>
          <p:nvPr/>
        </p:nvGrpSpPr>
        <p:grpSpPr>
          <a:xfrm rot="16200000" flipH="1">
            <a:off x="148269" y="4023095"/>
            <a:ext cx="2686637" cy="2983173"/>
            <a:chOff x="6025662" y="-1"/>
            <a:chExt cx="6166338" cy="6846945"/>
          </a:xfrm>
        </p:grpSpPr>
        <p:sp>
          <p:nvSpPr>
            <p:cNvPr id="125" name="Freeform 215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6" name="Freeform 216"/>
            <p:cNvSpPr/>
            <p:nvPr/>
          </p:nvSpPr>
          <p:spPr bwMode="auto">
            <a:xfrm>
              <a:off x="8076298" y="3429484"/>
              <a:ext cx="1328344" cy="1149575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7" name="Freeform 217"/>
            <p:cNvSpPr/>
            <p:nvPr/>
          </p:nvSpPr>
          <p:spPr bwMode="auto">
            <a:xfrm>
              <a:off x="8076298" y="2291132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8" name="Freeform 218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9" name="Freeform 219"/>
            <p:cNvSpPr/>
            <p:nvPr/>
          </p:nvSpPr>
          <p:spPr bwMode="auto">
            <a:xfrm>
              <a:off x="8076298" y="1135946"/>
              <a:ext cx="1328344" cy="1151178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0" name="Freeform 220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1" name="Freeform 221"/>
            <p:cNvSpPr/>
            <p:nvPr/>
          </p:nvSpPr>
          <p:spPr bwMode="auto">
            <a:xfrm>
              <a:off x="8444258" y="-1"/>
              <a:ext cx="3422269" cy="2484332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2" name="Freeform 222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3" name="Freeform 223"/>
            <p:cNvSpPr/>
            <p:nvPr/>
          </p:nvSpPr>
          <p:spPr bwMode="auto">
            <a:xfrm>
              <a:off x="8786566" y="1135946"/>
              <a:ext cx="618077" cy="825706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4" name="Freeform 224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5" name="Freeform 225"/>
            <p:cNvSpPr/>
            <p:nvPr/>
          </p:nvSpPr>
          <p:spPr bwMode="auto">
            <a:xfrm>
              <a:off x="11171492" y="-1"/>
              <a:ext cx="1020508" cy="3776602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6" name="Freeform 226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7" name="Freeform 227"/>
            <p:cNvSpPr/>
            <p:nvPr/>
          </p:nvSpPr>
          <p:spPr bwMode="auto">
            <a:xfrm>
              <a:off x="10801127" y="-1"/>
              <a:ext cx="1390873" cy="2484332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8" name="Freeform 228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9" name="Freeform 229"/>
            <p:cNvSpPr/>
            <p:nvPr/>
          </p:nvSpPr>
          <p:spPr bwMode="auto">
            <a:xfrm>
              <a:off x="7088658" y="-1"/>
              <a:ext cx="1327542" cy="575589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0" name="Freeform 230"/>
            <p:cNvSpPr/>
            <p:nvPr/>
          </p:nvSpPr>
          <p:spPr bwMode="auto">
            <a:xfrm>
              <a:off x="6093803" y="2302356"/>
              <a:ext cx="1328344" cy="1148773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1" name="Freeform 231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2" name="Freeform 232"/>
            <p:cNvSpPr/>
            <p:nvPr/>
          </p:nvSpPr>
          <p:spPr bwMode="auto">
            <a:xfrm>
              <a:off x="9073558" y="4007478"/>
              <a:ext cx="1327542" cy="1151178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3" name="Freeform 233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4" name="Freeform 234"/>
            <p:cNvSpPr/>
            <p:nvPr/>
          </p:nvSpPr>
          <p:spPr bwMode="auto">
            <a:xfrm>
              <a:off x="10061199" y="3429484"/>
              <a:ext cx="1325939" cy="1149575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5" name="Freeform 235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6" name="Freeform 236"/>
            <p:cNvSpPr>
              <a:spLocks noEditPoints="1"/>
            </p:cNvSpPr>
            <p:nvPr/>
          </p:nvSpPr>
          <p:spPr bwMode="auto">
            <a:xfrm>
              <a:off x="10121322" y="3872800"/>
              <a:ext cx="1236153" cy="79364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7" name="Freeform 237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8" name="Freeform 238"/>
            <p:cNvSpPr/>
            <p:nvPr/>
          </p:nvSpPr>
          <p:spPr bwMode="auto">
            <a:xfrm>
              <a:off x="10118918" y="3620278"/>
              <a:ext cx="1242567" cy="656557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9" name="Freeform 239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0" name="Freeform 240"/>
            <p:cNvSpPr>
              <a:spLocks noEditPoints="1"/>
            </p:cNvSpPr>
            <p:nvPr/>
          </p:nvSpPr>
          <p:spPr bwMode="auto">
            <a:xfrm>
              <a:off x="9240303" y="3716477"/>
              <a:ext cx="125860" cy="476986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1" name="Freeform 241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2" name="Freeform 242"/>
            <p:cNvSpPr/>
            <p:nvPr/>
          </p:nvSpPr>
          <p:spPr bwMode="auto">
            <a:xfrm>
              <a:off x="8081108" y="3620278"/>
              <a:ext cx="1293873" cy="656557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3" name="Freeform 243"/>
            <p:cNvSpPr/>
            <p:nvPr/>
          </p:nvSpPr>
          <p:spPr bwMode="auto">
            <a:xfrm>
              <a:off x="7088658" y="2865118"/>
              <a:ext cx="1327542" cy="1148773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4" name="Freeform 244"/>
            <p:cNvSpPr/>
            <p:nvPr/>
          </p:nvSpPr>
          <p:spPr bwMode="auto">
            <a:xfrm>
              <a:off x="7428560" y="3115235"/>
              <a:ext cx="646135" cy="648540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5" name="Freeform 245"/>
            <p:cNvSpPr/>
            <p:nvPr/>
          </p:nvSpPr>
          <p:spPr bwMode="auto">
            <a:xfrm>
              <a:off x="8065877" y="3425476"/>
              <a:ext cx="1351592" cy="1172823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6" name="Oval 246"/>
            <p:cNvSpPr>
              <a:spLocks noChangeArrowheads="1"/>
            </p:cNvSpPr>
            <p:nvPr/>
          </p:nvSpPr>
          <p:spPr bwMode="auto">
            <a:xfrm>
              <a:off x="8010563" y="394334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7" name="Oval 247"/>
            <p:cNvSpPr>
              <a:spLocks noChangeArrowheads="1"/>
            </p:cNvSpPr>
            <p:nvPr/>
          </p:nvSpPr>
          <p:spPr bwMode="auto">
            <a:xfrm>
              <a:off x="9334096" y="3943345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8" name="Oval 248"/>
            <p:cNvSpPr>
              <a:spLocks noChangeArrowheads="1"/>
            </p:cNvSpPr>
            <p:nvPr/>
          </p:nvSpPr>
          <p:spPr bwMode="auto">
            <a:xfrm>
              <a:off x="8341646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9" name="Oval 249"/>
            <p:cNvSpPr>
              <a:spLocks noChangeArrowheads="1"/>
            </p:cNvSpPr>
            <p:nvPr/>
          </p:nvSpPr>
          <p:spPr bwMode="auto">
            <a:xfrm>
              <a:off x="8341646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0" name="Oval 250"/>
            <p:cNvSpPr>
              <a:spLocks noChangeArrowheads="1"/>
            </p:cNvSpPr>
            <p:nvPr/>
          </p:nvSpPr>
          <p:spPr bwMode="auto">
            <a:xfrm>
              <a:off x="9003013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1" name="Oval 251"/>
            <p:cNvSpPr>
              <a:spLocks noChangeArrowheads="1"/>
            </p:cNvSpPr>
            <p:nvPr/>
          </p:nvSpPr>
          <p:spPr bwMode="auto">
            <a:xfrm>
              <a:off x="9003013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2" name="Freeform 252"/>
            <p:cNvSpPr/>
            <p:nvPr/>
          </p:nvSpPr>
          <p:spPr bwMode="auto">
            <a:xfrm>
              <a:off x="9062335" y="1707527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3" name="Oval 253"/>
            <p:cNvSpPr>
              <a:spLocks noChangeArrowheads="1"/>
            </p:cNvSpPr>
            <p:nvPr/>
          </p:nvSpPr>
          <p:spPr bwMode="auto">
            <a:xfrm>
              <a:off x="9003013" y="2222991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4" name="Oval 254"/>
            <p:cNvSpPr>
              <a:spLocks noChangeArrowheads="1"/>
            </p:cNvSpPr>
            <p:nvPr/>
          </p:nvSpPr>
          <p:spPr bwMode="auto">
            <a:xfrm>
              <a:off x="103265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5" name="Oval 255"/>
            <p:cNvSpPr>
              <a:spLocks noChangeArrowheads="1"/>
            </p:cNvSpPr>
            <p:nvPr/>
          </p:nvSpPr>
          <p:spPr bwMode="auto">
            <a:xfrm>
              <a:off x="9334096" y="1649807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6" name="Oval 256"/>
            <p:cNvSpPr>
              <a:spLocks noChangeArrowheads="1"/>
            </p:cNvSpPr>
            <p:nvPr/>
          </p:nvSpPr>
          <p:spPr bwMode="auto">
            <a:xfrm>
              <a:off x="9334096" y="2794572"/>
              <a:ext cx="143497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7" name="Oval 257"/>
            <p:cNvSpPr>
              <a:spLocks noChangeArrowheads="1"/>
            </p:cNvSpPr>
            <p:nvPr/>
          </p:nvSpPr>
          <p:spPr bwMode="auto">
            <a:xfrm>
              <a:off x="9995463" y="1649807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8" name="Oval 258"/>
            <p:cNvSpPr>
              <a:spLocks noChangeArrowheads="1"/>
            </p:cNvSpPr>
            <p:nvPr/>
          </p:nvSpPr>
          <p:spPr bwMode="auto">
            <a:xfrm>
              <a:off x="9995463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9" name="Freeform 259"/>
            <p:cNvSpPr/>
            <p:nvPr/>
          </p:nvSpPr>
          <p:spPr bwMode="auto">
            <a:xfrm>
              <a:off x="10054785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0" name="Oval 260"/>
            <p:cNvSpPr>
              <a:spLocks noChangeArrowheads="1"/>
            </p:cNvSpPr>
            <p:nvPr/>
          </p:nvSpPr>
          <p:spPr bwMode="auto">
            <a:xfrm>
              <a:off x="10326546" y="1074218"/>
              <a:ext cx="143497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1" name="Freeform 261"/>
            <p:cNvSpPr/>
            <p:nvPr/>
          </p:nvSpPr>
          <p:spPr bwMode="auto">
            <a:xfrm>
              <a:off x="6087390" y="3435897"/>
              <a:ext cx="352729" cy="586812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2" name="Oval 262"/>
            <p:cNvSpPr>
              <a:spLocks noChangeArrowheads="1"/>
            </p:cNvSpPr>
            <p:nvPr/>
          </p:nvSpPr>
          <p:spPr bwMode="auto">
            <a:xfrm>
              <a:off x="6025662" y="3947354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3" name="Oval 263"/>
            <p:cNvSpPr>
              <a:spLocks noChangeArrowheads="1"/>
            </p:cNvSpPr>
            <p:nvPr/>
          </p:nvSpPr>
          <p:spPr bwMode="auto">
            <a:xfrm>
              <a:off x="6359151" y="3374170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4" name="Freeform 264"/>
            <p:cNvSpPr/>
            <p:nvPr/>
          </p:nvSpPr>
          <p:spPr bwMode="auto">
            <a:xfrm>
              <a:off x="11047235" y="2856300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5" name="Oval 265"/>
            <p:cNvSpPr>
              <a:spLocks noChangeArrowheads="1"/>
            </p:cNvSpPr>
            <p:nvPr/>
          </p:nvSpPr>
          <p:spPr bwMode="auto">
            <a:xfrm>
              <a:off x="10985508" y="3367756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6" name="Oval 266"/>
            <p:cNvSpPr>
              <a:spLocks noChangeArrowheads="1"/>
            </p:cNvSpPr>
            <p:nvPr/>
          </p:nvSpPr>
          <p:spPr bwMode="auto">
            <a:xfrm>
              <a:off x="11318996" y="2794572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7" name="Freeform 267"/>
            <p:cNvSpPr/>
            <p:nvPr/>
          </p:nvSpPr>
          <p:spPr bwMode="auto">
            <a:xfrm>
              <a:off x="8072290" y="1138351"/>
              <a:ext cx="352729" cy="58601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8" name="Oval 268"/>
            <p:cNvSpPr>
              <a:spLocks noChangeArrowheads="1"/>
            </p:cNvSpPr>
            <p:nvPr/>
          </p:nvSpPr>
          <p:spPr bwMode="auto">
            <a:xfrm>
              <a:off x="8010563" y="1649807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9" name="Oval 269"/>
            <p:cNvSpPr>
              <a:spLocks noChangeArrowheads="1"/>
            </p:cNvSpPr>
            <p:nvPr/>
          </p:nvSpPr>
          <p:spPr bwMode="auto">
            <a:xfrm>
              <a:off x="8344051" y="1074218"/>
              <a:ext cx="141091" cy="142695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0" name="Freeform 270"/>
            <p:cNvSpPr/>
            <p:nvPr/>
          </p:nvSpPr>
          <p:spPr bwMode="auto">
            <a:xfrm>
              <a:off x="8072290" y="562762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1" name="Oval 271"/>
            <p:cNvSpPr>
              <a:spLocks noChangeArrowheads="1"/>
            </p:cNvSpPr>
            <p:nvPr/>
          </p:nvSpPr>
          <p:spPr bwMode="auto">
            <a:xfrm>
              <a:off x="8010563" y="500232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2" name="Freeform 272"/>
            <p:cNvSpPr/>
            <p:nvPr/>
          </p:nvSpPr>
          <p:spPr bwMode="auto">
            <a:xfrm>
              <a:off x="6087390" y="1717948"/>
              <a:ext cx="352729" cy="58601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3" name="Oval 273"/>
            <p:cNvSpPr>
              <a:spLocks noChangeArrowheads="1"/>
            </p:cNvSpPr>
            <p:nvPr/>
          </p:nvSpPr>
          <p:spPr bwMode="auto">
            <a:xfrm>
              <a:off x="6359151" y="222940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4" name="Oval 274"/>
            <p:cNvSpPr>
              <a:spLocks noChangeArrowheads="1"/>
            </p:cNvSpPr>
            <p:nvPr/>
          </p:nvSpPr>
          <p:spPr bwMode="auto">
            <a:xfrm>
              <a:off x="6025662" y="1653816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5" name="Freeform 275"/>
            <p:cNvSpPr/>
            <p:nvPr/>
          </p:nvSpPr>
          <p:spPr bwMode="auto">
            <a:xfrm>
              <a:off x="7075832" y="2856300"/>
              <a:ext cx="1006880" cy="1172823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6" name="Oval 276"/>
            <p:cNvSpPr>
              <a:spLocks noChangeArrowheads="1"/>
            </p:cNvSpPr>
            <p:nvPr/>
          </p:nvSpPr>
          <p:spPr bwMode="auto">
            <a:xfrm>
              <a:off x="7018113" y="3374170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7" name="Oval 277"/>
            <p:cNvSpPr>
              <a:spLocks noChangeArrowheads="1"/>
            </p:cNvSpPr>
            <p:nvPr/>
          </p:nvSpPr>
          <p:spPr bwMode="auto">
            <a:xfrm>
              <a:off x="7351601" y="2798580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8" name="Oval 278"/>
            <p:cNvSpPr>
              <a:spLocks noChangeArrowheads="1"/>
            </p:cNvSpPr>
            <p:nvPr/>
          </p:nvSpPr>
          <p:spPr bwMode="auto">
            <a:xfrm>
              <a:off x="7351601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9" name="Oval 279"/>
            <p:cNvSpPr>
              <a:spLocks noChangeArrowheads="1"/>
            </p:cNvSpPr>
            <p:nvPr/>
          </p:nvSpPr>
          <p:spPr bwMode="auto">
            <a:xfrm>
              <a:off x="8010563" y="2798580"/>
              <a:ext cx="142695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0" name="Freeform 280"/>
            <p:cNvSpPr/>
            <p:nvPr/>
          </p:nvSpPr>
          <p:spPr bwMode="auto">
            <a:xfrm>
              <a:off x="8068282" y="2280711"/>
              <a:ext cx="1349187" cy="1166410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1" name="Oval 281"/>
            <p:cNvSpPr>
              <a:spLocks noChangeArrowheads="1"/>
            </p:cNvSpPr>
            <p:nvPr/>
          </p:nvSpPr>
          <p:spPr bwMode="auto">
            <a:xfrm>
              <a:off x="8341646" y="222299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2" name="Freeform 282"/>
            <p:cNvSpPr/>
            <p:nvPr/>
          </p:nvSpPr>
          <p:spPr bwMode="auto">
            <a:xfrm>
              <a:off x="7079840" y="1705122"/>
              <a:ext cx="1002872" cy="592424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3" name="Oval 283"/>
            <p:cNvSpPr>
              <a:spLocks noChangeArrowheads="1"/>
            </p:cNvSpPr>
            <p:nvPr/>
          </p:nvSpPr>
          <p:spPr bwMode="auto">
            <a:xfrm>
              <a:off x="7351601" y="1649807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4" name="Freeform 284"/>
            <p:cNvSpPr/>
            <p:nvPr/>
          </p:nvSpPr>
          <p:spPr bwMode="auto">
            <a:xfrm>
              <a:off x="10050777" y="3425476"/>
              <a:ext cx="1349187" cy="1172823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5" name="Oval 285"/>
            <p:cNvSpPr>
              <a:spLocks noChangeArrowheads="1"/>
            </p:cNvSpPr>
            <p:nvPr/>
          </p:nvSpPr>
          <p:spPr bwMode="auto">
            <a:xfrm>
              <a:off x="9995463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6" name="Oval 286"/>
            <p:cNvSpPr>
              <a:spLocks noChangeArrowheads="1"/>
            </p:cNvSpPr>
            <p:nvPr/>
          </p:nvSpPr>
          <p:spPr bwMode="auto">
            <a:xfrm>
              <a:off x="11318996" y="3943345"/>
              <a:ext cx="141091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7" name="Oval 287"/>
            <p:cNvSpPr>
              <a:spLocks noChangeArrowheads="1"/>
            </p:cNvSpPr>
            <p:nvPr/>
          </p:nvSpPr>
          <p:spPr bwMode="auto">
            <a:xfrm>
              <a:off x="10326546" y="3367756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8" name="Oval 288"/>
            <p:cNvSpPr>
              <a:spLocks noChangeArrowheads="1"/>
            </p:cNvSpPr>
            <p:nvPr/>
          </p:nvSpPr>
          <p:spPr bwMode="auto">
            <a:xfrm>
              <a:off x="10326546" y="4512521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9" name="Oval 289"/>
            <p:cNvSpPr>
              <a:spLocks noChangeArrowheads="1"/>
            </p:cNvSpPr>
            <p:nvPr/>
          </p:nvSpPr>
          <p:spPr bwMode="auto">
            <a:xfrm>
              <a:off x="10985508" y="4512521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0" name="Freeform 290"/>
            <p:cNvSpPr/>
            <p:nvPr/>
          </p:nvSpPr>
          <p:spPr bwMode="auto">
            <a:xfrm>
              <a:off x="6087390" y="2284719"/>
              <a:ext cx="1345179" cy="59322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1" name="Rectangle 291"/>
            <p:cNvSpPr>
              <a:spLocks noChangeArrowheads="1"/>
            </p:cNvSpPr>
            <p:nvPr/>
          </p:nvSpPr>
          <p:spPr bwMode="auto">
            <a:xfrm>
              <a:off x="6429697" y="3434294"/>
              <a:ext cx="660564" cy="25653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2" name="Oval 292"/>
            <p:cNvSpPr>
              <a:spLocks noChangeArrowheads="1"/>
            </p:cNvSpPr>
            <p:nvPr/>
          </p:nvSpPr>
          <p:spPr bwMode="auto">
            <a:xfrm>
              <a:off x="6027265" y="2802589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3" name="Oval 293"/>
            <p:cNvSpPr>
              <a:spLocks noChangeArrowheads="1"/>
            </p:cNvSpPr>
            <p:nvPr/>
          </p:nvSpPr>
          <p:spPr bwMode="auto">
            <a:xfrm>
              <a:off x="7018113" y="2229405"/>
              <a:ext cx="142695" cy="14109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4" name="Freeform 294"/>
            <p:cNvSpPr/>
            <p:nvPr/>
          </p:nvSpPr>
          <p:spPr bwMode="auto">
            <a:xfrm>
              <a:off x="9062335" y="2849886"/>
              <a:ext cx="1347584" cy="592424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5" name="Freeform 295"/>
            <p:cNvSpPr/>
            <p:nvPr/>
          </p:nvSpPr>
          <p:spPr bwMode="auto">
            <a:xfrm>
              <a:off x="9058327" y="5143425"/>
              <a:ext cx="1349187" cy="1166410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6" name="Oval 296"/>
            <p:cNvSpPr>
              <a:spLocks noChangeArrowheads="1"/>
            </p:cNvSpPr>
            <p:nvPr/>
          </p:nvSpPr>
          <p:spPr bwMode="auto">
            <a:xfrm>
              <a:off x="9003013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7" name="Oval 297"/>
            <p:cNvSpPr>
              <a:spLocks noChangeArrowheads="1"/>
            </p:cNvSpPr>
            <p:nvPr/>
          </p:nvSpPr>
          <p:spPr bwMode="auto">
            <a:xfrm>
              <a:off x="10326546" y="5661294"/>
              <a:ext cx="141091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8" name="Oval 298"/>
            <p:cNvSpPr>
              <a:spLocks noChangeArrowheads="1"/>
            </p:cNvSpPr>
            <p:nvPr/>
          </p:nvSpPr>
          <p:spPr bwMode="auto">
            <a:xfrm>
              <a:off x="9334096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9" name="Oval 299"/>
            <p:cNvSpPr>
              <a:spLocks noChangeArrowheads="1"/>
            </p:cNvSpPr>
            <p:nvPr/>
          </p:nvSpPr>
          <p:spPr bwMode="auto">
            <a:xfrm>
              <a:off x="9334096" y="6230470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10" name="Oval 300"/>
            <p:cNvSpPr>
              <a:spLocks noChangeArrowheads="1"/>
            </p:cNvSpPr>
            <p:nvPr/>
          </p:nvSpPr>
          <p:spPr bwMode="auto">
            <a:xfrm>
              <a:off x="9993058" y="5085705"/>
              <a:ext cx="143497" cy="143497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11" name="Freeform 301"/>
            <p:cNvSpPr/>
            <p:nvPr/>
          </p:nvSpPr>
          <p:spPr bwMode="auto">
            <a:xfrm>
              <a:off x="10054785" y="4579059"/>
              <a:ext cx="355134" cy="588416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12" name="Freeform 302"/>
            <p:cNvSpPr/>
            <p:nvPr/>
          </p:nvSpPr>
          <p:spPr bwMode="auto">
            <a:xfrm>
              <a:off x="9058327" y="3998660"/>
              <a:ext cx="1009285" cy="1168815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13" name="Freeform 304"/>
            <p:cNvSpPr/>
            <p:nvPr/>
          </p:nvSpPr>
          <p:spPr bwMode="auto">
            <a:xfrm>
              <a:off x="9999471" y="4625555"/>
              <a:ext cx="2192529" cy="2221389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F1487EC9-B5E3-B58D-DC3B-A7C02A933E22}"/>
              </a:ext>
            </a:extLst>
          </p:cNvPr>
          <p:cNvSpPr/>
          <p:nvPr/>
        </p:nvSpPr>
        <p:spPr>
          <a:xfrm>
            <a:off x="4076129" y="5725710"/>
            <a:ext cx="3708971" cy="863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D7CC0D5-2977-E5B7-75AD-252A7ABAA7C8}"/>
              </a:ext>
            </a:extLst>
          </p:cNvPr>
          <p:cNvGrpSpPr/>
          <p:nvPr/>
        </p:nvGrpSpPr>
        <p:grpSpPr>
          <a:xfrm>
            <a:off x="4291621" y="5713362"/>
            <a:ext cx="3493479" cy="719511"/>
            <a:chOff x="770934" y="401291"/>
            <a:chExt cx="4963738" cy="1032466"/>
          </a:xfrm>
        </p:grpSpPr>
        <p:pic>
          <p:nvPicPr>
            <p:cNvPr id="14" name="图片 13" descr="图片包含 徽标&#10;&#10;描述已自动生成">
              <a:extLst>
                <a:ext uri="{FF2B5EF4-FFF2-40B4-BE49-F238E27FC236}">
                  <a16:creationId xmlns:a16="http://schemas.microsoft.com/office/drawing/2014/main" id="{C35C3D7E-AF6A-F9D9-DD86-9C7BAFF62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34" y="401291"/>
              <a:ext cx="1032466" cy="1032466"/>
            </a:xfrm>
            <a:prstGeom prst="rect">
              <a:avLst/>
            </a:prstGeom>
          </p:spPr>
        </p:pic>
        <p:pic>
          <p:nvPicPr>
            <p:cNvPr id="15" name="图片 14" descr="图片包含 文本&#10;&#10;描述已自动生成">
              <a:extLst>
                <a:ext uri="{FF2B5EF4-FFF2-40B4-BE49-F238E27FC236}">
                  <a16:creationId xmlns:a16="http://schemas.microsoft.com/office/drawing/2014/main" id="{4FF90A05-28A9-1BDE-DBC3-C652EB015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6" t="14764" r="2079" b="16473"/>
            <a:stretch/>
          </p:blipFill>
          <p:spPr>
            <a:xfrm>
              <a:off x="1990134" y="536331"/>
              <a:ext cx="3744538" cy="762386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0D541D25-07ED-E442-6DD4-F56AF1DEA763}"/>
              </a:ext>
            </a:extLst>
          </p:cNvPr>
          <p:cNvSpPr/>
          <p:nvPr/>
        </p:nvSpPr>
        <p:spPr>
          <a:xfrm>
            <a:off x="1279053" y="967954"/>
            <a:ext cx="3267182" cy="95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108525-68C5-A621-A5B5-28803916D7EE}"/>
              </a:ext>
            </a:extLst>
          </p:cNvPr>
          <p:cNvSpPr/>
          <p:nvPr/>
        </p:nvSpPr>
        <p:spPr>
          <a:xfrm>
            <a:off x="5096141" y="1341371"/>
            <a:ext cx="1999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第六章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21008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6921B-E493-0A39-90E9-72CDFE09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9321C5C-0A11-E9AD-A590-4770A12FA4F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59750" y="-38847"/>
            <a:ext cx="11652562" cy="72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9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、复制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需要运行的文件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，到该文件目录下，复制粘贴该代码后，</a:t>
            </a:r>
            <a:endParaRPr lang="en-US" altLang="zh-CN" sz="1600" b="1" dirty="0">
              <a:solidFill>
                <a:schemeClr val="bg1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   按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enter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即可，运行完成的效果如下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1F9F0C-BB1C-D032-56E3-E5C82FEF070B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129C5D-4CDF-026F-1810-E50AFF810A79}"/>
              </a:ext>
            </a:extLst>
          </p:cNvPr>
          <p:cNvSpPr txBox="1"/>
          <p:nvPr/>
        </p:nvSpPr>
        <p:spPr>
          <a:xfrm>
            <a:off x="1157207" y="729800"/>
            <a:ext cx="997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代码：代码：</a:t>
            </a:r>
            <a:r>
              <a:rPr lang="en-US" altLang="zh-CN" dirty="0"/>
              <a:t>cp -rf /ifs1/User/</a:t>
            </a:r>
            <a:r>
              <a:rPr lang="en-US" altLang="zh-CN" dirty="0" err="1"/>
              <a:t>mgq_st</a:t>
            </a:r>
            <a:r>
              <a:rPr lang="en-US" altLang="zh-CN" dirty="0"/>
              <a:t>/test2_hebing_v1/*.fastq.gz  /ifs1/User/</a:t>
            </a:r>
            <a:r>
              <a:rPr lang="en-US" altLang="zh-CN" dirty="0" err="1"/>
              <a:t>mgq_st</a:t>
            </a:r>
            <a:r>
              <a:rPr lang="en-US" altLang="zh-CN" dirty="0"/>
              <a:t>/test2_hebing/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89EA95-4168-6E15-D8EE-1D7D2BA3E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7" y="1157467"/>
            <a:ext cx="9942622" cy="55927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09358B-9C5C-9373-1681-DBB90864933F}"/>
              </a:ext>
            </a:extLst>
          </p:cNvPr>
          <p:cNvSpPr/>
          <p:nvPr/>
        </p:nvSpPr>
        <p:spPr>
          <a:xfrm>
            <a:off x="5682227" y="5679267"/>
            <a:ext cx="5139241" cy="56204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71EA5C-04D3-A9AA-BB2C-986700098F3D}"/>
              </a:ext>
            </a:extLst>
          </p:cNvPr>
          <p:cNvSpPr/>
          <p:nvPr/>
        </p:nvSpPr>
        <p:spPr>
          <a:xfrm>
            <a:off x="1157207" y="2870791"/>
            <a:ext cx="1102544" cy="280847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30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62ED7-6B26-A513-96BF-6F0216BFA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FAF7EEFB-5EB3-332F-6BF3-ECA6E14FA08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59750" y="-38847"/>
            <a:ext cx="11652562" cy="72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10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、建立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个样本文件名列表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AF87A8-3A9A-A46D-0976-761A62A9C1AF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980C43-C3CD-080C-E197-9869CC38B5D5}"/>
              </a:ext>
            </a:extLst>
          </p:cNvPr>
          <p:cNvSpPr txBox="1"/>
          <p:nvPr/>
        </p:nvSpPr>
        <p:spPr>
          <a:xfrm>
            <a:off x="1312190" y="598061"/>
            <a:ext cx="6354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代码：</a:t>
            </a:r>
            <a:r>
              <a:rPr lang="en-US" altLang="zh-CN" dirty="0"/>
              <a:t> ls&gt;/ifs1/User/</a:t>
            </a:r>
            <a:r>
              <a:rPr lang="en-US" altLang="zh-CN" dirty="0" err="1"/>
              <a:t>mgq_st</a:t>
            </a:r>
            <a:r>
              <a:rPr lang="en-US" altLang="zh-CN" dirty="0"/>
              <a:t>/test2_hebing/code/blastn_list.txt</a:t>
            </a:r>
          </a:p>
          <a:p>
            <a:endParaRPr lang="en-US" altLang="zh-CN" dirty="0"/>
          </a:p>
          <a:p>
            <a:r>
              <a:rPr lang="en-US" altLang="zh-CN" dirty="0"/>
              <a:t>            ls&gt;/ifs1/User/</a:t>
            </a:r>
            <a:r>
              <a:rPr lang="en-US" altLang="zh-CN" dirty="0" err="1"/>
              <a:t>mgq_st</a:t>
            </a:r>
            <a:r>
              <a:rPr lang="en-US" altLang="zh-CN" dirty="0"/>
              <a:t>/test2_hebing/code/nonore.list.txt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BEF5D9-BC06-CA8F-7C29-F4A5D30C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02" y="1730134"/>
            <a:ext cx="9116206" cy="51278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898CC82-D221-5368-78C2-F750F2941236}"/>
              </a:ext>
            </a:extLst>
          </p:cNvPr>
          <p:cNvSpPr/>
          <p:nvPr/>
        </p:nvSpPr>
        <p:spPr>
          <a:xfrm>
            <a:off x="4538418" y="5581834"/>
            <a:ext cx="3326971" cy="82357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C71DD4-E8BC-AA67-5F1A-33CFD20F116A}"/>
              </a:ext>
            </a:extLst>
          </p:cNvPr>
          <p:cNvSpPr/>
          <p:nvPr/>
        </p:nvSpPr>
        <p:spPr>
          <a:xfrm>
            <a:off x="1599780" y="3355383"/>
            <a:ext cx="817955" cy="14723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9D3F8E-C97F-32AB-D5D5-7363510DCC88}"/>
              </a:ext>
            </a:extLst>
          </p:cNvPr>
          <p:cNvSpPr/>
          <p:nvPr/>
        </p:nvSpPr>
        <p:spPr>
          <a:xfrm>
            <a:off x="1599780" y="5565655"/>
            <a:ext cx="918695" cy="14723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9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6295B-1E96-E038-732F-1640CCF35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7F5A216-60F5-1375-9D5A-D94200526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37" y="1193058"/>
            <a:ext cx="10071008" cy="5664942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0B2BA3A-8D51-547E-D562-4A44B51A57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18187" y="18342"/>
            <a:ext cx="11652562" cy="72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11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、批量建立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输出的文件夹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，代码如下：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018AAA-E49C-E417-651C-7B3FBB21489A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CDA7F8-E990-6FD3-4EA5-9A8AC27752C7}"/>
              </a:ext>
            </a:extLst>
          </p:cNvPr>
          <p:cNvSpPr txBox="1"/>
          <p:nvPr/>
        </p:nvSpPr>
        <p:spPr>
          <a:xfrm>
            <a:off x="1312190" y="598061"/>
            <a:ext cx="854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代码：</a:t>
            </a:r>
            <a:r>
              <a:rPr lang="en-US" altLang="zh-CN" dirty="0"/>
              <a:t> for </a:t>
            </a:r>
            <a:r>
              <a:rPr lang="en-US" altLang="zh-CN" dirty="0" err="1"/>
              <a:t>i</a:t>
            </a:r>
            <a:r>
              <a:rPr lang="en-US" altLang="zh-CN" dirty="0"/>
              <a:t> in `cat /ifs1/User/</a:t>
            </a:r>
            <a:r>
              <a:rPr lang="en-US" altLang="zh-CN" dirty="0" err="1"/>
              <a:t>mgq_st</a:t>
            </a:r>
            <a:r>
              <a:rPr lang="en-US" altLang="zh-CN" dirty="0"/>
              <a:t>/test2_hebing/code/</a:t>
            </a:r>
            <a:r>
              <a:rPr lang="en-US" altLang="zh-CN" dirty="0" err="1"/>
              <a:t>file.list.txt`;do</a:t>
            </a:r>
            <a:r>
              <a:rPr lang="en-US" altLang="zh-CN" dirty="0"/>
              <a:t> </a:t>
            </a:r>
            <a:r>
              <a:rPr lang="en-US" altLang="zh-CN" dirty="0" err="1"/>
              <a:t>mkdir</a:t>
            </a:r>
            <a:r>
              <a:rPr lang="en-US" altLang="zh-CN" dirty="0"/>
              <a:t> $</a:t>
            </a:r>
            <a:r>
              <a:rPr lang="en-US" altLang="zh-CN" dirty="0" err="1"/>
              <a:t>i;done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250B8B-1000-B3AE-AE06-D76AE7675273}"/>
              </a:ext>
            </a:extLst>
          </p:cNvPr>
          <p:cNvSpPr/>
          <p:nvPr/>
        </p:nvSpPr>
        <p:spPr>
          <a:xfrm>
            <a:off x="4538418" y="5874326"/>
            <a:ext cx="5603109" cy="49876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D90509-09CD-5ACD-3C85-30387BDD7544}"/>
              </a:ext>
            </a:extLst>
          </p:cNvPr>
          <p:cNvSpPr/>
          <p:nvPr/>
        </p:nvSpPr>
        <p:spPr>
          <a:xfrm flipV="1">
            <a:off x="1499040" y="2978725"/>
            <a:ext cx="918695" cy="156556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FD695A7-7252-1D2D-6FEB-D56710CAA55C}"/>
              </a:ext>
            </a:extLst>
          </p:cNvPr>
          <p:cNvSpPr/>
          <p:nvPr/>
        </p:nvSpPr>
        <p:spPr>
          <a:xfrm>
            <a:off x="1599780" y="5565655"/>
            <a:ext cx="918695" cy="14723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41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8BCA-E6AD-2129-229F-866844C6C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27F5DC-6E41-7C34-B993-7CD441BB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37" y="979185"/>
            <a:ext cx="10418618" cy="5860473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B782B52-7DB5-7121-27FC-9A344D6A7C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18187" y="18342"/>
            <a:ext cx="11652562" cy="72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12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、转到运行目录下，代码如下：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09A1CE-2809-4909-1E53-C8860C3E4708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F9BA4C-135F-3571-8E98-27C8AFDC7D1E}"/>
              </a:ext>
            </a:extLst>
          </p:cNvPr>
          <p:cNvSpPr txBox="1"/>
          <p:nvPr/>
        </p:nvSpPr>
        <p:spPr>
          <a:xfrm>
            <a:off x="1312190" y="598061"/>
            <a:ext cx="5020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代码：</a:t>
            </a:r>
            <a:r>
              <a:rPr lang="en-US" altLang="zh-CN" dirty="0"/>
              <a:t> cd /ifs1/User/</a:t>
            </a:r>
            <a:r>
              <a:rPr lang="en-US" altLang="zh-CN" dirty="0" err="1"/>
              <a:t>mgq_st</a:t>
            </a:r>
            <a:r>
              <a:rPr lang="en-US" altLang="zh-CN" dirty="0"/>
              <a:t>/test2_hebing/code/</a:t>
            </a:r>
          </a:p>
          <a:p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B36FEB-18E8-04AD-495B-94DA7BF01A6E}"/>
              </a:ext>
            </a:extLst>
          </p:cNvPr>
          <p:cNvSpPr/>
          <p:nvPr/>
        </p:nvSpPr>
        <p:spPr>
          <a:xfrm>
            <a:off x="4538418" y="5864960"/>
            <a:ext cx="5603109" cy="49427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150555-2C85-ADE9-19C3-CC009FE3E095}"/>
              </a:ext>
            </a:extLst>
          </p:cNvPr>
          <p:cNvSpPr/>
          <p:nvPr/>
        </p:nvSpPr>
        <p:spPr>
          <a:xfrm flipV="1">
            <a:off x="1299492" y="2133599"/>
            <a:ext cx="3120108" cy="324196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25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3FAAB-086C-3E5D-6C24-5A33607A3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7047019-76D0-A087-3D0E-6825687EA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45" y="967393"/>
            <a:ext cx="10418618" cy="5860473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4CA7917-D456-E007-C9B0-7A026F6D0B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18187" y="18342"/>
            <a:ext cx="11652562" cy="72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13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、运行代码，代码如下：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E2121F-6D0C-849D-5471-DFC54475FCD3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41AE7C-B2D6-BEF4-650B-D30F1B980680}"/>
              </a:ext>
            </a:extLst>
          </p:cNvPr>
          <p:cNvSpPr txBox="1"/>
          <p:nvPr/>
        </p:nvSpPr>
        <p:spPr>
          <a:xfrm>
            <a:off x="1312190" y="598061"/>
            <a:ext cx="349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代码：</a:t>
            </a:r>
            <a:r>
              <a:rPr lang="en-US" altLang="zh-CN" dirty="0"/>
              <a:t> </a:t>
            </a:r>
            <a:r>
              <a:rPr lang="en-US" altLang="zh-CN" dirty="0" err="1"/>
              <a:t>nohup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r>
              <a:rPr lang="en-US" altLang="zh-CN" dirty="0"/>
              <a:t> run_scripts.sh &amp;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526D2F-1355-92C8-1B49-29B0BAB4B174}"/>
              </a:ext>
            </a:extLst>
          </p:cNvPr>
          <p:cNvSpPr/>
          <p:nvPr/>
        </p:nvSpPr>
        <p:spPr>
          <a:xfrm>
            <a:off x="4419600" y="5375562"/>
            <a:ext cx="5603109" cy="100932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491633-CF13-4F6D-EE8C-32D247BFA98A}"/>
              </a:ext>
            </a:extLst>
          </p:cNvPr>
          <p:cNvSpPr/>
          <p:nvPr/>
        </p:nvSpPr>
        <p:spPr>
          <a:xfrm flipV="1">
            <a:off x="1299492" y="2133599"/>
            <a:ext cx="3120108" cy="302271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371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3FB26-FC58-2C3B-AB29-BA8F7C4A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36CD68-2EBA-F73A-4E46-4441ECE9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18" y="919595"/>
            <a:ext cx="10557164" cy="5938405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FA1A660-88FF-2B6D-A19A-2FCA54C229D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18187" y="18342"/>
            <a:ext cx="11652562" cy="72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14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、查看代码运行的状态：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E6CB54-D2F2-988D-4582-5875603C1DF1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CF5AEB-8BF4-6E7F-2E7A-B0184030FECC}"/>
              </a:ext>
            </a:extLst>
          </p:cNvPr>
          <p:cNvSpPr txBox="1"/>
          <p:nvPr/>
        </p:nvSpPr>
        <p:spPr>
          <a:xfrm>
            <a:off x="1312190" y="59806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代码：</a:t>
            </a:r>
            <a:r>
              <a:rPr lang="en-US" altLang="zh-CN" dirty="0"/>
              <a:t> top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B46BBA-C800-99B4-5AAA-E438FE63737B}"/>
              </a:ext>
            </a:extLst>
          </p:cNvPr>
          <p:cNvSpPr/>
          <p:nvPr/>
        </p:nvSpPr>
        <p:spPr>
          <a:xfrm>
            <a:off x="4613563" y="4378036"/>
            <a:ext cx="5603109" cy="16625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0E0A3E-D7AA-578E-9DA3-BDD3D0E24495}"/>
              </a:ext>
            </a:extLst>
          </p:cNvPr>
          <p:cNvSpPr/>
          <p:nvPr/>
        </p:nvSpPr>
        <p:spPr>
          <a:xfrm flipV="1">
            <a:off x="1299492" y="2590799"/>
            <a:ext cx="3120108" cy="23552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473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6ED9-08D0-1CBB-ACBA-BB290A66A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72ED7A-C096-2D32-ABFB-0FB6FD9CC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2" y="480993"/>
            <a:ext cx="11022419" cy="6200111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1807C4E-843C-0C40-E41B-F22A922E97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39722" y="42530"/>
            <a:ext cx="11652562" cy="72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15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、查看代码运行的结果：选中</a:t>
            </a:r>
            <a:r>
              <a:rPr lang="en-US" altLang="zh-CN" b="1" dirty="0" err="1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nohup.out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,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右击，打开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12431C-DFEB-5778-539D-C3D24EB98BBF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033B7D-DF38-7F2E-5F16-E6D5C506EED8}"/>
              </a:ext>
            </a:extLst>
          </p:cNvPr>
          <p:cNvSpPr/>
          <p:nvPr/>
        </p:nvSpPr>
        <p:spPr>
          <a:xfrm flipV="1">
            <a:off x="651805" y="3675607"/>
            <a:ext cx="5047246" cy="252204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CCA76C-FF97-0EDB-6EF7-091A15492F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936" t="620" r="52936" b="-620"/>
          <a:stretch>
            <a:fillRect/>
          </a:stretch>
        </p:blipFill>
        <p:spPr>
          <a:xfrm>
            <a:off x="5699051" y="772330"/>
            <a:ext cx="5282199" cy="59424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BA203AE-B252-DBC8-E6F9-603AB9E9158E}"/>
              </a:ext>
            </a:extLst>
          </p:cNvPr>
          <p:cNvSpPr/>
          <p:nvPr/>
        </p:nvSpPr>
        <p:spPr>
          <a:xfrm flipV="1">
            <a:off x="6237170" y="2783997"/>
            <a:ext cx="935665" cy="252204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A8C6198-18F0-CEDD-59F7-210509FD54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4186"/>
          <a:stretch>
            <a:fillRect/>
          </a:stretch>
        </p:blipFill>
        <p:spPr>
          <a:xfrm>
            <a:off x="9413067" y="806522"/>
            <a:ext cx="2633330" cy="573816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ED0A32B-393A-6998-9D33-02E657F96791}"/>
              </a:ext>
            </a:extLst>
          </p:cNvPr>
          <p:cNvSpPr/>
          <p:nvPr/>
        </p:nvSpPr>
        <p:spPr>
          <a:xfrm flipV="1">
            <a:off x="9728664" y="2761740"/>
            <a:ext cx="935665" cy="252204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37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0ACB1-5270-5DCD-0813-51BBF1304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F8681DD-1287-2EF6-9BD4-FFE54725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09" t="19435" r="23092" b="19322"/>
          <a:stretch>
            <a:fillRect/>
          </a:stretch>
        </p:blipFill>
        <p:spPr>
          <a:xfrm>
            <a:off x="108488" y="1157467"/>
            <a:ext cx="9847174" cy="4923587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C486E37F-1661-7550-BAF8-1C8B7D9C1B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5634" y="47623"/>
            <a:ext cx="10707166" cy="671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、鼠标左键双击，打开软件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MobaXterm_Personal_22.0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4E562A-4190-E789-705F-74A0B44F173D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29022C-079B-0794-B12A-EF95753B6F3B}"/>
              </a:ext>
            </a:extLst>
          </p:cNvPr>
          <p:cNvSpPr/>
          <p:nvPr/>
        </p:nvSpPr>
        <p:spPr>
          <a:xfrm>
            <a:off x="2041902" y="3857934"/>
            <a:ext cx="2421610" cy="39494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D5626E-AE2E-F441-D08D-B9FEB9FB1FB1}"/>
              </a:ext>
            </a:extLst>
          </p:cNvPr>
          <p:cNvSpPr txBox="1"/>
          <p:nvPr/>
        </p:nvSpPr>
        <p:spPr>
          <a:xfrm>
            <a:off x="1809428" y="546923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6109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049B4-D9BF-328C-8751-7D99BA07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D949372-2B17-A0A5-E1DE-F2B588B1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34" y="623094"/>
            <a:ext cx="10972800" cy="6172200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35FFF078-3E11-4E4D-82BB-D7B6DFC8D3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5634" y="47623"/>
            <a:ext cx="10707166" cy="671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、在软件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MobaXterm_Personal_22.0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上登陆账号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503E17-6105-FA82-204D-181E662A44D6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07EB83-BC5E-9115-27C4-6CEAC52D6950}"/>
              </a:ext>
            </a:extLst>
          </p:cNvPr>
          <p:cNvSpPr/>
          <p:nvPr/>
        </p:nvSpPr>
        <p:spPr>
          <a:xfrm>
            <a:off x="755543" y="750878"/>
            <a:ext cx="1332854" cy="40658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96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D7BE495-937E-8DB0-5492-742D83692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82" y="1793614"/>
            <a:ext cx="8855611" cy="4981281"/>
          </a:xfrm>
          <a:prstGeom prst="rect">
            <a:avLst/>
          </a:prstGeom>
        </p:spPr>
      </p:pic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265634" y="47623"/>
            <a:ext cx="10707166" cy="6714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、在软件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MobaXterm_Personal_22.0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上填写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IP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、端口、账号，点击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OK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C82429-2BC5-B3FA-F273-4139C3E90960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70EADB-AB60-D1E7-68C6-2EDD1A8092DB}"/>
              </a:ext>
            </a:extLst>
          </p:cNvPr>
          <p:cNvSpPr/>
          <p:nvPr/>
        </p:nvSpPr>
        <p:spPr>
          <a:xfrm>
            <a:off x="2774197" y="2471457"/>
            <a:ext cx="430078" cy="59720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5D9695-57DE-1148-A868-733A352749AC}"/>
              </a:ext>
            </a:extLst>
          </p:cNvPr>
          <p:cNvSpPr/>
          <p:nvPr/>
        </p:nvSpPr>
        <p:spPr>
          <a:xfrm>
            <a:off x="2774197" y="3316637"/>
            <a:ext cx="5718874" cy="42987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452B8-3A4F-195E-20EF-F4A04DA03057}"/>
              </a:ext>
            </a:extLst>
          </p:cNvPr>
          <p:cNvSpPr txBox="1"/>
          <p:nvPr/>
        </p:nvSpPr>
        <p:spPr>
          <a:xfrm>
            <a:off x="3717011" y="557302"/>
            <a:ext cx="60985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IP</a:t>
            </a:r>
            <a:r>
              <a:rPr lang="zh-CN" altLang="en-US" sz="1800" dirty="0"/>
              <a:t>地址：</a:t>
            </a:r>
            <a:endParaRPr lang="en-US" altLang="zh-CN" sz="1800" dirty="0"/>
          </a:p>
          <a:p>
            <a:r>
              <a:rPr lang="zh-CN" altLang="en-US" sz="1800" dirty="0"/>
              <a:t>端口号：</a:t>
            </a:r>
            <a:endParaRPr lang="en-US" altLang="zh-CN" sz="1800" dirty="0"/>
          </a:p>
          <a:p>
            <a:r>
              <a:rPr lang="zh-CN" altLang="en-US" sz="1800" dirty="0"/>
              <a:t>用户名：</a:t>
            </a:r>
            <a:endParaRPr lang="en-US" altLang="zh-CN" sz="1800" dirty="0"/>
          </a:p>
          <a:p>
            <a:r>
              <a:rPr lang="zh-CN" altLang="en-US" sz="1800" dirty="0"/>
              <a:t>密码：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E5D884-FD95-FDD3-682B-835596C5E380}"/>
              </a:ext>
            </a:extLst>
          </p:cNvPr>
          <p:cNvSpPr/>
          <p:nvPr/>
        </p:nvSpPr>
        <p:spPr>
          <a:xfrm>
            <a:off x="4879383" y="5703491"/>
            <a:ext cx="669010" cy="59720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84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E9C44-8A51-6938-6925-B8480B5D8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94E9448-D966-E5E1-9907-F507A1585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41" y="1585718"/>
            <a:ext cx="8755252" cy="4924829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4D316869-8A04-A07B-1C12-6592E48A9F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6072"/>
            <a:ext cx="12365485" cy="671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、在软件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MobaXterm_Personal_22.0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上写密码，复制密码，右击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paste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（粘贴）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843D82-1DB1-08CF-6398-CEA086218542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29D511B-930C-FBE7-9059-A752DC3349A6}"/>
              </a:ext>
            </a:extLst>
          </p:cNvPr>
          <p:cNvSpPr/>
          <p:nvPr/>
        </p:nvSpPr>
        <p:spPr>
          <a:xfrm>
            <a:off x="7284202" y="2884726"/>
            <a:ext cx="2133601" cy="21493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1F93B1-F713-C548-04D0-EBD38F16761C}"/>
              </a:ext>
            </a:extLst>
          </p:cNvPr>
          <p:cNvSpPr txBox="1"/>
          <p:nvPr/>
        </p:nvSpPr>
        <p:spPr>
          <a:xfrm>
            <a:off x="3717011" y="557302"/>
            <a:ext cx="60985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IP</a:t>
            </a:r>
            <a:r>
              <a:rPr lang="zh-CN" altLang="en-US" sz="1800" dirty="0"/>
              <a:t>地址：</a:t>
            </a:r>
            <a:endParaRPr lang="en-US" altLang="zh-CN" sz="1800" dirty="0"/>
          </a:p>
          <a:p>
            <a:r>
              <a:rPr lang="zh-CN" altLang="en-US" sz="1800" dirty="0"/>
              <a:t>端口号：</a:t>
            </a:r>
            <a:endParaRPr lang="en-US" altLang="zh-CN" sz="1800" dirty="0"/>
          </a:p>
          <a:p>
            <a:r>
              <a:rPr lang="zh-CN" altLang="en-US" sz="1800" dirty="0"/>
              <a:t>用户名：</a:t>
            </a:r>
            <a:endParaRPr lang="en-US" altLang="zh-CN" sz="1800" dirty="0"/>
          </a:p>
          <a:p>
            <a:r>
              <a:rPr lang="zh-CN" altLang="en-US" sz="1800" dirty="0"/>
              <a:t>密码：</a:t>
            </a:r>
          </a:p>
        </p:txBody>
      </p:sp>
    </p:spTree>
    <p:extLst>
      <p:ext uri="{BB962C8B-B14F-4D97-AF65-F5344CB8AC3E}">
        <p14:creationId xmlns:p14="http://schemas.microsoft.com/office/powerpoint/2010/main" val="185936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47964-3D87-A433-D04E-BF2DE3AE6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2350194-DC93-0C09-C378-A9F919CB80E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47623"/>
            <a:ext cx="12352149" cy="823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、在软件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MobaXterm_Personal_22.0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上填写密码，复制完密码后，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点击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yes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0923E7-7DBA-5A03-BA8B-BDA162A41678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8025B8-0ACE-AA40-B5A6-35149773F9B3}"/>
              </a:ext>
            </a:extLst>
          </p:cNvPr>
          <p:cNvSpPr/>
          <p:nvPr/>
        </p:nvSpPr>
        <p:spPr>
          <a:xfrm>
            <a:off x="755543" y="750878"/>
            <a:ext cx="1332854" cy="40658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31393D-7C1A-0DAC-AE1C-C121F20E5871}"/>
              </a:ext>
            </a:extLst>
          </p:cNvPr>
          <p:cNvSpPr/>
          <p:nvPr/>
        </p:nvSpPr>
        <p:spPr>
          <a:xfrm>
            <a:off x="1592699" y="3704540"/>
            <a:ext cx="1332854" cy="54368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0EB225-5AA2-4769-2958-F7251EBF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71" y="648556"/>
            <a:ext cx="11436457" cy="643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3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BE38-559B-89BF-3F35-BA05CBA9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E864D2-D027-5F68-E6CB-D1BC97EF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14350"/>
            <a:ext cx="11277600" cy="6343650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375BE70B-95B2-6746-70E7-614D10ACE68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" y="47623"/>
            <a:ext cx="12352149" cy="823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   6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、正常登录成功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2F7FBF-0DA4-BA29-0942-407A99369ADA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65F295-494A-F243-E530-4CE4A167493D}"/>
              </a:ext>
            </a:extLst>
          </p:cNvPr>
          <p:cNvSpPr/>
          <p:nvPr/>
        </p:nvSpPr>
        <p:spPr>
          <a:xfrm>
            <a:off x="5886772" y="5153867"/>
            <a:ext cx="1815885" cy="82357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2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747B-1C14-C30C-71E5-36B52FEA1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C9ABFE-D0DC-6BEC-2231-594C1FC8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8" y="520532"/>
            <a:ext cx="11266609" cy="6337468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96C6DDE-9C8E-67F4-E6FD-C2AEBDA4C15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25391" y="0"/>
            <a:ext cx="10707166" cy="671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8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、转到文件目录下，查看：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cd /ifs1/User/</a:t>
            </a:r>
            <a:r>
              <a:rPr lang="en-US" altLang="zh-CN" b="1" dirty="0" err="1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mgq_st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/test2_hebing/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7C2BCC-1A37-1A74-2A96-725C5CD034AA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6BB2B-B73A-7B6F-3923-80BFBDFD92C8}"/>
              </a:ext>
            </a:extLst>
          </p:cNvPr>
          <p:cNvSpPr/>
          <p:nvPr/>
        </p:nvSpPr>
        <p:spPr>
          <a:xfrm>
            <a:off x="5842170" y="5784112"/>
            <a:ext cx="3929150" cy="41917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9746AB-0F32-B867-CAD7-E209ECC3B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128"/>
          <a:stretch>
            <a:fillRect/>
          </a:stretch>
        </p:blipFill>
        <p:spPr>
          <a:xfrm>
            <a:off x="4857285" y="671465"/>
            <a:ext cx="5592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2556-5790-5DCA-D17B-EB493D591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805BCF-D923-9B87-9652-4FA94868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07" y="1108759"/>
            <a:ext cx="10220873" cy="5749241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D9DDD326-49FA-7198-C4BA-7CB24D0F416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57207" y="0"/>
            <a:ext cx="11652562" cy="67146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9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、复制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需要运行的文件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，到该文件目录下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复制粘贴该代码后，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   按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enter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即可，运行效果如下</a:t>
            </a:r>
          </a:p>
          <a:p>
            <a:pPr marL="0" indent="0">
              <a:buNone/>
            </a:pP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A445FC-5063-D0EB-9668-4D0828515E30}"/>
              </a:ext>
            </a:extLst>
          </p:cNvPr>
          <p:cNvSpPr/>
          <p:nvPr/>
        </p:nvSpPr>
        <p:spPr>
          <a:xfrm>
            <a:off x="10729732" y="1157467"/>
            <a:ext cx="902825" cy="864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DC2DEC-83E0-8D93-29C1-0C79C536D450}"/>
              </a:ext>
            </a:extLst>
          </p:cNvPr>
          <p:cNvSpPr txBox="1"/>
          <p:nvPr/>
        </p:nvSpPr>
        <p:spPr>
          <a:xfrm>
            <a:off x="1157207" y="729800"/>
            <a:ext cx="922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代码：</a:t>
            </a:r>
            <a:r>
              <a:rPr lang="en-US" altLang="zh-CN" dirty="0"/>
              <a:t>cp -rf /ifs1/User/</a:t>
            </a:r>
            <a:r>
              <a:rPr lang="en-US" altLang="zh-CN" dirty="0" err="1"/>
              <a:t>mgq_st</a:t>
            </a:r>
            <a:r>
              <a:rPr lang="en-US" altLang="zh-CN" dirty="0"/>
              <a:t>/test2_hebing_v1/*.fastq.gz  /ifs1/User/</a:t>
            </a:r>
            <a:r>
              <a:rPr lang="en-US" altLang="zh-CN" dirty="0" err="1"/>
              <a:t>mgq_st</a:t>
            </a:r>
            <a:r>
              <a:rPr lang="en-US" altLang="zh-CN" dirty="0"/>
              <a:t>/test2_hebing/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A675E7-C579-A3D3-E26A-6F2E04F82B23}"/>
              </a:ext>
            </a:extLst>
          </p:cNvPr>
          <p:cNvSpPr/>
          <p:nvPr/>
        </p:nvSpPr>
        <p:spPr>
          <a:xfrm>
            <a:off x="1599780" y="2934586"/>
            <a:ext cx="817955" cy="56803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9D78B5-DFAC-0899-A562-0E56D7FB3FF8}"/>
              </a:ext>
            </a:extLst>
          </p:cNvPr>
          <p:cNvSpPr/>
          <p:nvPr/>
        </p:nvSpPr>
        <p:spPr>
          <a:xfrm>
            <a:off x="6177517" y="5837274"/>
            <a:ext cx="4965404" cy="39340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89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6958</TotalTime>
  <Words>488</Words>
  <Application>Microsoft Office PowerPoint</Application>
  <PresentationFormat>宽屏</PresentationFormat>
  <Paragraphs>57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等线 Light</vt:lpstr>
      <vt:lpstr>思源黑体 CN Light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KM2466</cp:lastModifiedBy>
  <cp:revision>494</cp:revision>
  <cp:lastPrinted>2025-07-26T09:02:17Z</cp:lastPrinted>
  <dcterms:created xsi:type="dcterms:W3CDTF">2017-08-10T17:46:00Z</dcterms:created>
  <dcterms:modified xsi:type="dcterms:W3CDTF">2025-11-05T15:01:46Z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